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4"/>
    <p:sldMasterId id="2147483697" r:id="rId5"/>
    <p:sldMasterId id="2147483683" r:id="rId6"/>
  </p:sldMasterIdLst>
  <p:notesMasterIdLst>
    <p:notesMasterId r:id="rId17"/>
  </p:notesMasterIdLst>
  <p:handoutMasterIdLst>
    <p:handoutMasterId r:id="rId18"/>
  </p:handoutMasterIdLst>
  <p:sldIdLst>
    <p:sldId id="307" r:id="rId7"/>
    <p:sldId id="317" r:id="rId8"/>
    <p:sldId id="315" r:id="rId9"/>
    <p:sldId id="316" r:id="rId10"/>
    <p:sldId id="312" r:id="rId11"/>
    <p:sldId id="314" r:id="rId12"/>
    <p:sldId id="280" r:id="rId13"/>
    <p:sldId id="308" r:id="rId14"/>
    <p:sldId id="309" r:id="rId15"/>
    <p:sldId id="310" r:id="rId16"/>
  </p:sldIdLst>
  <p:sldSz cx="12192000" cy="6858000"/>
  <p:notesSz cx="7010400" cy="9296400"/>
  <p:embeddedFontLs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C6A"/>
    <a:srgbClr val="54585A"/>
    <a:srgbClr val="FFCC00"/>
    <a:srgbClr val="004376"/>
    <a:srgbClr val="F9F6E5"/>
    <a:srgbClr val="FF640F"/>
    <a:srgbClr val="B3A369"/>
    <a:srgbClr val="6D6137"/>
    <a:srgbClr val="003057"/>
    <a:srgbClr val="D6D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71E15E-B153-4C5F-84F9-1E87A64ADC61}" v="5" dt="2026-05-07T14:15:49.355"/>
    <p1510:client id="{ECD42C05-B226-760C-0AB8-37C3291E4D2C}" v="247" dt="2026-05-06T19:34:2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au, Franz" userId="S::freneau3@gatech.edu::b091d5f6-dca0-4d75-805c-5c641cb1fe6c" providerId="AD" clId="Web-{ECD42C05-B226-760C-0AB8-37C3291E4D2C}"/>
    <pc:docChg chg="modSld">
      <pc:chgData name="Reneau, Franz" userId="S::freneau3@gatech.edu::b091d5f6-dca0-4d75-805c-5c641cb1fe6c" providerId="AD" clId="Web-{ECD42C05-B226-760C-0AB8-37C3291E4D2C}" dt="2026-05-06T19:34:22.412" v="252" actId="20577"/>
      <pc:docMkLst>
        <pc:docMk/>
      </pc:docMkLst>
      <pc:sldChg chg="modSp">
        <pc:chgData name="Reneau, Franz" userId="S::freneau3@gatech.edu::b091d5f6-dca0-4d75-805c-5c641cb1fe6c" providerId="AD" clId="Web-{ECD42C05-B226-760C-0AB8-37C3291E4D2C}" dt="2026-05-06T19:34:22.412" v="252" actId="20577"/>
        <pc:sldMkLst>
          <pc:docMk/>
          <pc:sldMk cId="820753421" sldId="280"/>
        </pc:sldMkLst>
        <pc:spChg chg="mod">
          <ac:chgData name="Reneau, Franz" userId="S::freneau3@gatech.edu::b091d5f6-dca0-4d75-805c-5c641cb1fe6c" providerId="AD" clId="Web-{ECD42C05-B226-760C-0AB8-37C3291E4D2C}" dt="2026-05-06T19:34:22.412" v="252" actId="20577"/>
          <ac:spMkLst>
            <pc:docMk/>
            <pc:sldMk cId="820753421" sldId="280"/>
            <ac:spMk id="2" creationId="{C3B86D15-F767-04EA-6B75-7E3D3D3BDC20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01:16.303" v="4" actId="20577"/>
        <pc:sldMkLst>
          <pc:docMk/>
          <pc:sldMk cId="3862558325" sldId="307"/>
        </pc:sldMkLst>
        <pc:spChg chg="mod">
          <ac:chgData name="Reneau, Franz" userId="S::freneau3@gatech.edu::b091d5f6-dca0-4d75-805c-5c641cb1fe6c" providerId="AD" clId="Web-{ECD42C05-B226-760C-0AB8-37C3291E4D2C}" dt="2026-05-06T19:01:16.303" v="4" actId="20577"/>
          <ac:spMkLst>
            <pc:docMk/>
            <pc:sldMk cId="3862558325" sldId="307"/>
            <ac:spMk id="3" creationId="{C0E02467-1D6D-30DE-402A-35783DB9D563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19:18.707" v="135" actId="20577"/>
        <pc:sldMkLst>
          <pc:docMk/>
          <pc:sldMk cId="2964681178" sldId="308"/>
        </pc:sldMkLst>
        <pc:spChg chg="mod">
          <ac:chgData name="Reneau, Franz" userId="S::freneau3@gatech.edu::b091d5f6-dca0-4d75-805c-5c641cb1fe6c" providerId="AD" clId="Web-{ECD42C05-B226-760C-0AB8-37C3291E4D2C}" dt="2026-05-06T19:19:18.707" v="135" actId="20577"/>
          <ac:spMkLst>
            <pc:docMk/>
            <pc:sldMk cId="2964681178" sldId="308"/>
            <ac:spMk id="2" creationId="{4CBFEB42-B100-51AF-78FB-5300B2746DEF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19:58.506" v="137" actId="20577"/>
        <pc:sldMkLst>
          <pc:docMk/>
          <pc:sldMk cId="2673506870" sldId="309"/>
        </pc:sldMkLst>
        <pc:spChg chg="mod">
          <ac:chgData name="Reneau, Franz" userId="S::freneau3@gatech.edu::b091d5f6-dca0-4d75-805c-5c641cb1fe6c" providerId="AD" clId="Web-{ECD42C05-B226-760C-0AB8-37C3291E4D2C}" dt="2026-05-06T19:19:58.506" v="137" actId="20577"/>
          <ac:spMkLst>
            <pc:docMk/>
            <pc:sldMk cId="2673506870" sldId="309"/>
            <ac:spMk id="2" creationId="{14F4707D-1866-3F7A-46C5-596522BA9739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27:21.510" v="155" actId="20577"/>
        <pc:sldMkLst>
          <pc:docMk/>
          <pc:sldMk cId="1898206270" sldId="314"/>
        </pc:sldMkLst>
        <pc:spChg chg="mod">
          <ac:chgData name="Reneau, Franz" userId="S::freneau3@gatech.edu::b091d5f6-dca0-4d75-805c-5c641cb1fe6c" providerId="AD" clId="Web-{ECD42C05-B226-760C-0AB8-37C3291E4D2C}" dt="2026-05-06T19:27:21.510" v="155" actId="20577"/>
          <ac:spMkLst>
            <pc:docMk/>
            <pc:sldMk cId="1898206270" sldId="314"/>
            <ac:spMk id="2" creationId="{0494E7A8-8E81-B007-F911-1DCC763E8343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22:52.984" v="142" actId="20577"/>
        <pc:sldMkLst>
          <pc:docMk/>
          <pc:sldMk cId="3033599196" sldId="315"/>
        </pc:sldMkLst>
        <pc:spChg chg="mod">
          <ac:chgData name="Reneau, Franz" userId="S::freneau3@gatech.edu::b091d5f6-dca0-4d75-805c-5c641cb1fe6c" providerId="AD" clId="Web-{ECD42C05-B226-760C-0AB8-37C3291E4D2C}" dt="2026-05-06T19:22:52.984" v="142" actId="20577"/>
          <ac:spMkLst>
            <pc:docMk/>
            <pc:sldMk cId="3033599196" sldId="315"/>
            <ac:spMk id="2" creationId="{7A63920E-FB8C-DA65-1305-85841F144BBD}"/>
          </ac:spMkLst>
        </pc:spChg>
      </pc:sldChg>
      <pc:sldChg chg="modSp">
        <pc:chgData name="Reneau, Franz" userId="S::freneau3@gatech.edu::b091d5f6-dca0-4d75-805c-5c641cb1fe6c" providerId="AD" clId="Web-{ECD42C05-B226-760C-0AB8-37C3291E4D2C}" dt="2026-05-06T19:07:04.470" v="36" actId="20577"/>
        <pc:sldMkLst>
          <pc:docMk/>
          <pc:sldMk cId="4280998026" sldId="317"/>
        </pc:sldMkLst>
        <pc:spChg chg="mod">
          <ac:chgData name="Reneau, Franz" userId="S::freneau3@gatech.edu::b091d5f6-dca0-4d75-805c-5c641cb1fe6c" providerId="AD" clId="Web-{ECD42C05-B226-760C-0AB8-37C3291E4D2C}" dt="2026-05-06T19:07:04.470" v="36" actId="20577"/>
          <ac:spMkLst>
            <pc:docMk/>
            <pc:sldMk cId="4280998026" sldId="317"/>
            <ac:spMk id="2" creationId="{600A726C-8924-75B3-ECB5-B70219937E8E}"/>
          </ac:spMkLst>
        </pc:spChg>
      </pc:sldChg>
    </pc:docChg>
  </pc:docChgLst>
  <pc:docChgLst>
    <pc:chgData name="Farmer, Lauren A" userId="92be53d0-8c12-467a-a337-1e50b7d5780f" providerId="ADAL" clId="{C720B7A8-BE49-45A0-8E06-B2E57AFA939F}"/>
    <pc:docChg chg="undo custSel modSld">
      <pc:chgData name="Farmer, Lauren A" userId="92be53d0-8c12-467a-a337-1e50b7d5780f" providerId="ADAL" clId="{C720B7A8-BE49-45A0-8E06-B2E57AFA939F}" dt="2026-05-07T14:16:24.398" v="129" actId="255"/>
      <pc:docMkLst>
        <pc:docMk/>
      </pc:docMkLst>
      <pc:sldChg chg="modSp mod">
        <pc:chgData name="Farmer, Lauren A" userId="92be53d0-8c12-467a-a337-1e50b7d5780f" providerId="ADAL" clId="{C720B7A8-BE49-45A0-8E06-B2E57AFA939F}" dt="2026-05-07T14:15:58.269" v="128" actId="1076"/>
        <pc:sldMkLst>
          <pc:docMk/>
          <pc:sldMk cId="820753421" sldId="280"/>
        </pc:sldMkLst>
        <pc:spChg chg="mod">
          <ac:chgData name="Farmer, Lauren A" userId="92be53d0-8c12-467a-a337-1e50b7d5780f" providerId="ADAL" clId="{C720B7A8-BE49-45A0-8E06-B2E57AFA939F}" dt="2026-05-07T14:15:41.521" v="126" actId="13926"/>
          <ac:spMkLst>
            <pc:docMk/>
            <pc:sldMk cId="820753421" sldId="280"/>
            <ac:spMk id="2" creationId="{C3B86D15-F767-04EA-6B75-7E3D3D3BDC20}"/>
          </ac:spMkLst>
        </pc:spChg>
        <pc:graphicFrameChg chg="mod">
          <ac:chgData name="Farmer, Lauren A" userId="92be53d0-8c12-467a-a337-1e50b7d5780f" providerId="ADAL" clId="{C720B7A8-BE49-45A0-8E06-B2E57AFA939F}" dt="2026-05-07T14:15:58.269" v="128" actId="1076"/>
          <ac:graphicFrameMkLst>
            <pc:docMk/>
            <pc:sldMk cId="820753421" sldId="280"/>
            <ac:graphicFrameMk id="4" creationId="{EEE77D41-926C-FC64-5E87-E7BD9DD04498}"/>
          </ac:graphicFrameMkLst>
        </pc:graphicFrameChg>
      </pc:sldChg>
      <pc:sldChg chg="modSp mod">
        <pc:chgData name="Farmer, Lauren A" userId="92be53d0-8c12-467a-a337-1e50b7d5780f" providerId="ADAL" clId="{C720B7A8-BE49-45A0-8E06-B2E57AFA939F}" dt="2026-05-07T14:13:49.017" v="64" actId="108"/>
        <pc:sldMkLst>
          <pc:docMk/>
          <pc:sldMk cId="3862558325" sldId="307"/>
        </pc:sldMkLst>
        <pc:spChg chg="mod">
          <ac:chgData name="Farmer, Lauren A" userId="92be53d0-8c12-467a-a337-1e50b7d5780f" providerId="ADAL" clId="{C720B7A8-BE49-45A0-8E06-B2E57AFA939F}" dt="2026-05-07T14:13:49.017" v="64" actId="108"/>
          <ac:spMkLst>
            <pc:docMk/>
            <pc:sldMk cId="3862558325" sldId="307"/>
            <ac:spMk id="3" creationId="{C0E02467-1D6D-30DE-402A-35783DB9D563}"/>
          </ac:spMkLst>
        </pc:spChg>
      </pc:sldChg>
      <pc:sldChg chg="modSp mod">
        <pc:chgData name="Farmer, Lauren A" userId="92be53d0-8c12-467a-a337-1e50b7d5780f" providerId="ADAL" clId="{C720B7A8-BE49-45A0-8E06-B2E57AFA939F}" dt="2026-05-07T14:16:24.398" v="129" actId="255"/>
        <pc:sldMkLst>
          <pc:docMk/>
          <pc:sldMk cId="2964681178" sldId="308"/>
        </pc:sldMkLst>
        <pc:spChg chg="mod">
          <ac:chgData name="Farmer, Lauren A" userId="92be53d0-8c12-467a-a337-1e50b7d5780f" providerId="ADAL" clId="{C720B7A8-BE49-45A0-8E06-B2E57AFA939F}" dt="2026-05-07T14:16:24.398" v="129" actId="255"/>
          <ac:spMkLst>
            <pc:docMk/>
            <pc:sldMk cId="2964681178" sldId="308"/>
            <ac:spMk id="2" creationId="{4CBFEB42-B100-51AF-78FB-5300B2746DEF}"/>
          </ac:spMkLst>
        </pc:spChg>
      </pc:sldChg>
      <pc:sldChg chg="modSp mod">
        <pc:chgData name="Farmer, Lauren A" userId="92be53d0-8c12-467a-a337-1e50b7d5780f" providerId="ADAL" clId="{C720B7A8-BE49-45A0-8E06-B2E57AFA939F}" dt="2026-05-07T14:15:07.441" v="125" actId="113"/>
        <pc:sldMkLst>
          <pc:docMk/>
          <pc:sldMk cId="664613552" sldId="312"/>
        </pc:sldMkLst>
        <pc:spChg chg="mod">
          <ac:chgData name="Farmer, Lauren A" userId="92be53d0-8c12-467a-a337-1e50b7d5780f" providerId="ADAL" clId="{C720B7A8-BE49-45A0-8E06-B2E57AFA939F}" dt="2026-04-30T14:24:33.222" v="1" actId="20577"/>
          <ac:spMkLst>
            <pc:docMk/>
            <pc:sldMk cId="664613552" sldId="312"/>
            <ac:spMk id="2" creationId="{9B412D87-7604-2CCD-1B99-C7535031CAEC}"/>
          </ac:spMkLst>
        </pc:spChg>
        <pc:spChg chg="mod">
          <ac:chgData name="Farmer, Lauren A" userId="92be53d0-8c12-467a-a337-1e50b7d5780f" providerId="ADAL" clId="{C720B7A8-BE49-45A0-8E06-B2E57AFA939F}" dt="2026-05-07T14:15:07.441" v="125" actId="113"/>
          <ac:spMkLst>
            <pc:docMk/>
            <pc:sldMk cId="664613552" sldId="312"/>
            <ac:spMk id="3" creationId="{6ECEB27C-2095-A06C-247B-CF5D1069416E}"/>
          </ac:spMkLst>
        </pc:spChg>
      </pc:sldChg>
      <pc:sldChg chg="modSp mod">
        <pc:chgData name="Farmer, Lauren A" userId="92be53d0-8c12-467a-a337-1e50b7d5780f" providerId="ADAL" clId="{C720B7A8-BE49-45A0-8E06-B2E57AFA939F}" dt="2026-05-07T14:14:35.895" v="86" actId="27636"/>
        <pc:sldMkLst>
          <pc:docMk/>
          <pc:sldMk cId="3033599196" sldId="315"/>
        </pc:sldMkLst>
        <pc:spChg chg="mod">
          <ac:chgData name="Farmer, Lauren A" userId="92be53d0-8c12-467a-a337-1e50b7d5780f" providerId="ADAL" clId="{C720B7A8-BE49-45A0-8E06-B2E57AFA939F}" dt="2026-05-07T14:14:35.895" v="86" actId="27636"/>
          <ac:spMkLst>
            <pc:docMk/>
            <pc:sldMk cId="3033599196" sldId="315"/>
            <ac:spMk id="2" creationId="{7A63920E-FB8C-DA65-1305-85841F144BBD}"/>
          </ac:spMkLst>
        </pc:spChg>
      </pc:sldChg>
      <pc:sldChg chg="modSp mod">
        <pc:chgData name="Farmer, Lauren A" userId="92be53d0-8c12-467a-a337-1e50b7d5780f" providerId="ADAL" clId="{C720B7A8-BE49-45A0-8E06-B2E57AFA939F}" dt="2026-05-07T14:14:18.722" v="79" actId="108"/>
        <pc:sldMkLst>
          <pc:docMk/>
          <pc:sldMk cId="4280998026" sldId="317"/>
        </pc:sldMkLst>
        <pc:spChg chg="mod">
          <ac:chgData name="Farmer, Lauren A" userId="92be53d0-8c12-467a-a337-1e50b7d5780f" providerId="ADAL" clId="{C720B7A8-BE49-45A0-8E06-B2E57AFA939F}" dt="2026-05-07T14:14:18.722" v="79" actId="108"/>
          <ac:spMkLst>
            <pc:docMk/>
            <pc:sldMk cId="4280998026" sldId="317"/>
            <ac:spMk id="2" creationId="{600A726C-8924-75B3-ECB5-B70219937E8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0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8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2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6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sg.edu/academic-programs/program-deactivation-and-termination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acscoc.org/app/uploads/2019/08/SubstantiveChange.pdf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gistrar.gatech.edu/info/institute-curriculum-committees-icc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rp.gatech.edu/submit-a-reques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package" Target="../embeddings/Microsoft_Word_Document.docx"/><Relationship Id="rId4" Type="http://schemas.openxmlformats.org/officeDocument/2006/relationships/hyperlink" Target="https://lite.gatech.edu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CC4-8BA4-D145-6D28-7181D4BBF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Academic Program Deactivation/Closure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02467-1D6D-30DE-402A-35783DB9D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18180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Presented by the Georgia Tech Office of Academic Effectiveness (OAE) in partnership with the Registrar’s Office</a:t>
            </a:r>
          </a:p>
          <a:p>
            <a:endParaRPr lang="en-US" dirty="0"/>
          </a:p>
          <a:p>
            <a:r>
              <a:rPr lang="en-US" dirty="0"/>
              <a:t>Content based on Georgia Tech, University System of Georgia (USG), and the Southern Association of Colleges and Schools Commission on Colleges (SACSCOC) policies in effect as of April 24, 2026.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55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029BF-3F51-3367-B30E-68BADE39B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60346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0A726C-8924-75B3-ECB5-B70219937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502072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Formal program deactivation/closure is needed when the following conditions are met. The decision is made to end the …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academic degree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>
                <a:latin typeface="Roboto"/>
                <a:ea typeface="Roboto"/>
                <a:cs typeface="Roboto"/>
              </a:rPr>
              <a:t>program or stand-alone certificate in its entirety,</a:t>
            </a:r>
          </a:p>
          <a:p>
            <a:pPr lvl="1"/>
            <a:r>
              <a:rPr lang="en-US" dirty="0"/>
              <a:t>The program at all locations and in all modalities is ending. 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academic degree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dirty="0">
                <a:latin typeface="Roboto"/>
                <a:ea typeface="Roboto"/>
                <a:cs typeface="Roboto"/>
              </a:rPr>
              <a:t>program or stand-alone certificate at a single location,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The program at Georgia Tech-Atlanta or Georgia Tech-Europe is ending. 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academic degree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dirty="0">
                <a:latin typeface="Roboto"/>
                <a:ea typeface="Roboto"/>
                <a:cs typeface="Roboto"/>
              </a:rPr>
              <a:t>program or stand-alone certificate modality, or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The on-campus or online modality of the program is ending. </a:t>
            </a:r>
          </a:p>
          <a:p>
            <a:r>
              <a:rPr lang="en-US" dirty="0"/>
              <a:t>joint academic awards.</a:t>
            </a:r>
          </a:p>
          <a:p>
            <a:endParaRPr lang="en-US" dirty="0"/>
          </a:p>
          <a:p>
            <a:r>
              <a:rPr lang="en-US" dirty="0"/>
              <a:t>Notes-</a:t>
            </a:r>
          </a:p>
          <a:p>
            <a:pPr lvl="1"/>
            <a:r>
              <a:rPr lang="en-US" dirty="0"/>
              <a:t>The deactivation/closure process must be followed even if no students are enrolled in the program. </a:t>
            </a:r>
          </a:p>
          <a:p>
            <a:pPr lvl="1"/>
            <a:r>
              <a:rPr lang="en-US" b="1" dirty="0"/>
              <a:t>The end of a dual academic award, minor, or embedded certificate </a:t>
            </a:r>
            <a:r>
              <a:rPr lang="en-US" b="1" u="sng" dirty="0"/>
              <a:t>do not</a:t>
            </a:r>
            <a:r>
              <a:rPr lang="en-US" b="1" dirty="0"/>
              <a:t> require formal deactivation/closure beyond Georgia Tech (i.e., USG, SACSCOC).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372DD1-D5E8-AFA1-26E7-36EBD9E3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is program deactivation/closure needed?</a:t>
            </a:r>
          </a:p>
        </p:txBody>
      </p:sp>
    </p:spTree>
    <p:extLst>
      <p:ext uri="{BB962C8B-B14F-4D97-AF65-F5344CB8AC3E}">
        <p14:creationId xmlns:p14="http://schemas.microsoft.com/office/powerpoint/2010/main" val="428099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63920E-FB8C-DA65-1305-85841F14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49213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The USG and SACSCOC have distinct but parallel processes to close an academic program. </a:t>
            </a:r>
          </a:p>
          <a:p>
            <a:r>
              <a:rPr lang="en-US" dirty="0"/>
              <a:t>USG </a:t>
            </a:r>
          </a:p>
          <a:p>
            <a:pPr lvl="1"/>
            <a:r>
              <a:rPr lang="en-US" b="1" dirty="0"/>
              <a:t>Deactivation</a:t>
            </a:r>
            <a:r>
              <a:rPr lang="en-US" dirty="0"/>
              <a:t> – a precursor to termination while existing students in the program are completing their program of study or a temporary suspension while an institution takes a strategic pause, typically to redevelop a program. Deactivation means no new students can enroll in the program, but continuing students can continue to enroll to complete their program of study.  Deactivation of a program is requested by an institution and requires USO administrative approval.</a:t>
            </a:r>
          </a:p>
          <a:p>
            <a:pPr lvl="1"/>
            <a:r>
              <a:rPr lang="en-US" b="1" dirty="0">
                <a:latin typeface="Roboto"/>
                <a:ea typeface="Roboto"/>
                <a:cs typeface="Roboto"/>
              </a:rPr>
              <a:t>Termination</a:t>
            </a:r>
            <a:r>
              <a:rPr lang="en-US" dirty="0">
                <a:latin typeface="Roboto"/>
                <a:ea typeface="Roboto"/>
                <a:cs typeface="Roboto"/>
              </a:rPr>
              <a:t> — the institution has completely discontinued the program and is no longer authorized by the Board of Regents to offer it.  No students can be enrolled in a terminated program. Termination of a program is requested by an institution and requires Board of Regents’ approval.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https://www.usg.edu/academic-programs/program-deactivation-and-termination/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650412-5B88-83CC-2AF9-A0D3FA22E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3033599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338EC2-2DB8-9C5C-3C64-6C06773B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29999" cy="55246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SACSCOC</a:t>
            </a:r>
          </a:p>
          <a:p>
            <a:pPr lvl="1"/>
            <a:r>
              <a:rPr lang="en-US" b="1" dirty="0"/>
              <a:t>Closure</a:t>
            </a:r>
            <a:r>
              <a:rPr lang="en-US" dirty="0"/>
              <a:t> – the ending of instruction in an educational program at a main campus or off-campus instructional site, by a method of delivery, or at an entire institution, such that a student cannot complete their program of study as planned.</a:t>
            </a:r>
          </a:p>
          <a:p>
            <a:pPr lvl="2"/>
            <a:r>
              <a:rPr lang="en-US" dirty="0"/>
              <a:t>The </a:t>
            </a:r>
            <a:r>
              <a:rPr lang="en-US" b="1" dirty="0"/>
              <a:t>closure date </a:t>
            </a:r>
            <a:r>
              <a:rPr lang="en-US" dirty="0"/>
              <a:t>is the date the program closes to admissions or the date when students can no longer start the program. The institution cannot close to admissions until the Teach-Out Plan is </a:t>
            </a:r>
            <a:r>
              <a:rPr lang="en-US" u="sng" dirty="0"/>
              <a:t>submitted</a:t>
            </a:r>
            <a:r>
              <a:rPr lang="en-US" dirty="0"/>
              <a:t> to SACSCOC. </a:t>
            </a:r>
          </a:p>
          <a:p>
            <a:pPr lvl="2"/>
            <a:r>
              <a:rPr lang="en-US" dirty="0"/>
              <a:t>SACSCOC approves the </a:t>
            </a:r>
            <a:r>
              <a:rPr lang="en-US" b="1" dirty="0"/>
              <a:t>Teach-Out Plan</a:t>
            </a:r>
            <a:r>
              <a:rPr lang="en-US" dirty="0"/>
              <a:t>, not the closure of the program itself. </a:t>
            </a:r>
          </a:p>
          <a:p>
            <a:pPr lvl="2"/>
            <a:endParaRPr lang="en-US" dirty="0"/>
          </a:p>
          <a:p>
            <a:pPr lvl="1"/>
            <a:r>
              <a:rPr lang="en-US" b="1" dirty="0"/>
              <a:t>Teach-Out Plan </a:t>
            </a:r>
            <a:r>
              <a:rPr lang="en-US" dirty="0"/>
              <a:t>– a written plan developed by an institution for students to complete their programs of study because it decided to end a program, off-campus instructional site, method of delivery, or to close the institution. A teach-out plan provides an orderly process, the equitable treatment of students, minimal disruption and additional costs to students, and covers all enrolled students regardless of their progress to completion.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https://sacscoc.org/app/uploads/2019/08/SubstantiveChange.pdf</a:t>
            </a:r>
            <a:r>
              <a:rPr lang="en-US" dirty="0"/>
              <a:t> (p. 110 and 112)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USG’s Deactivation and SACSCOC’s Closure processes occur in parallel. USG’s Termination process occurs 2 years after deactivation.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9ECF2B-9A8E-B06E-2E32-82B3BE00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(continued)</a:t>
            </a:r>
          </a:p>
        </p:txBody>
      </p:sp>
    </p:spTree>
    <p:extLst>
      <p:ext uri="{BB962C8B-B14F-4D97-AF65-F5344CB8AC3E}">
        <p14:creationId xmlns:p14="http://schemas.microsoft.com/office/powerpoint/2010/main" val="313935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12D87-7604-2CCD-1B99-C7535031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4993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Complete internal Deactivation Form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Develop Teach-Out Plan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Seek approval from appropriate ICC and Faculty Senate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Submit documents to USG and SACSCOC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CEB27C-2095-A06C-247B-CF5D10694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Overview </a:t>
            </a:r>
            <a:r>
              <a:rPr lang="en-US" b="0" dirty="0"/>
              <a:t>(details on following slides)</a:t>
            </a:r>
          </a:p>
        </p:txBody>
      </p:sp>
    </p:spTree>
    <p:extLst>
      <p:ext uri="{BB962C8B-B14F-4D97-AF65-F5344CB8AC3E}">
        <p14:creationId xmlns:p14="http://schemas.microsoft.com/office/powerpoint/2010/main" val="66461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94E7A8-8E81-B007-F911-1DCC763E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4"/>
            <a:ext cx="11429999" cy="46668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Deactivation procedures were approved by the Institute Curriculum Committees in September 2018. Procedures are scheduled for review in 2026.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Complete the Deactivation Form available via the ICC website:</a:t>
            </a:r>
            <a:r>
              <a:rPr lang="en-US" dirty="0">
                <a:solidFill>
                  <a:srgbClr val="FF0000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https://registrar.gatech.edu/info/institute-curriculum-committees-icc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The program must address all questions on the form to include the following: </a:t>
            </a:r>
          </a:p>
          <a:p>
            <a:pPr lvl="1"/>
            <a:r>
              <a:rPr lang="en-US" sz="1800" dirty="0">
                <a:latin typeface="Roboto"/>
                <a:ea typeface="Roboto"/>
                <a:cs typeface="Roboto"/>
              </a:rPr>
              <a:t>the decision to deactivate program and any plans to reinstate or create a new program, </a:t>
            </a:r>
          </a:p>
          <a:p>
            <a:pPr lvl="1"/>
            <a:r>
              <a:rPr lang="en-US" sz="1800" dirty="0">
                <a:latin typeface="Roboto"/>
                <a:ea typeface="Roboto"/>
                <a:cs typeface="Roboto"/>
              </a:rPr>
              <a:t>how many students will be impacted and indicate if a teach-out plan (see next slide) has been established, and </a:t>
            </a:r>
          </a:p>
          <a:p>
            <a:pPr lvl="1"/>
            <a:r>
              <a:rPr lang="en-US" sz="1800" dirty="0">
                <a:latin typeface="Roboto"/>
                <a:ea typeface="Roboto"/>
                <a:cs typeface="Roboto"/>
              </a:rPr>
              <a:t>the impact on faculty/staff.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Obtain signatures from School Chair, Dean, Academic Effectiveness, Vice Provost</a:t>
            </a:r>
          </a:p>
          <a:p>
            <a:pPr lvl="1"/>
            <a:r>
              <a:rPr lang="en-US" dirty="0">
                <a:latin typeface="Roboto"/>
                <a:ea typeface="Roboto"/>
                <a:cs typeface="Roboto"/>
              </a:rPr>
              <a:t>Signature page is included with the deactivation form referenced above.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ED2268-CCFB-9DD7-5CF4-0EB54F3E5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Complete internal Deactivation Form</a:t>
            </a:r>
          </a:p>
        </p:txBody>
      </p:sp>
    </p:spTree>
    <p:extLst>
      <p:ext uri="{BB962C8B-B14F-4D97-AF65-F5344CB8AC3E}">
        <p14:creationId xmlns:p14="http://schemas.microsoft.com/office/powerpoint/2010/main" val="189820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B86D15-F767-04EA-6B75-7E3D3D3BD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11429999" cy="489308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Complete the Teach-Out Plan Template </a:t>
            </a:r>
            <a:r>
              <a:rPr lang="en-US" dirty="0">
                <a:latin typeface="Aptos"/>
                <a:ea typeface="Roboto"/>
                <a:cs typeface="Roboto"/>
              </a:rPr>
              <a:t>→ </a:t>
            </a:r>
            <a:endParaRPr lang="en-US" dirty="0">
              <a:highlight>
                <a:srgbClr val="FFFF00"/>
              </a:highlight>
              <a:latin typeface="Aptos"/>
              <a:ea typeface="Roboto"/>
              <a:cs typeface="Roboto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The Teach-Out Plan will be submitted to the USG and SACSCOC for approval.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Support/Resources—</a:t>
            </a:r>
            <a:endParaRPr lang="en-US" dirty="0"/>
          </a:p>
          <a:p>
            <a:r>
              <a:rPr lang="en-US" dirty="0">
                <a:latin typeface="Roboto"/>
                <a:ea typeface="Roboto"/>
                <a:cs typeface="Roboto"/>
              </a:rPr>
              <a:t>The OAE will read the Teach-Out Plan in its entirety and provide feedback.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The Office of Institutional Research &amp; Planning (IRP) supports institutional data needs. Reach out to IRP via the link below for any data needs.</a:t>
            </a:r>
            <a:endParaRPr lang="en-US" dirty="0">
              <a:highlight>
                <a:srgbClr val="FFFF00"/>
              </a:highlight>
              <a:latin typeface="Roboto"/>
              <a:ea typeface="Roboto"/>
              <a:cs typeface="Roboto"/>
            </a:endParaRPr>
          </a:p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    </a:t>
            </a:r>
            <a:r>
              <a:rPr lang="en-US" dirty="0">
                <a:latin typeface="Roboto"/>
                <a:ea typeface="Roboto"/>
                <a:cs typeface="Roboto"/>
                <a:hlinkClick r:id="rId3"/>
              </a:rPr>
              <a:t>https://irp.gatech.edu/submit-a-request</a:t>
            </a:r>
            <a:endParaRPr lang="en-US" dirty="0">
              <a:latin typeface="Roboto"/>
              <a:ea typeface="Roboto"/>
              <a:cs typeface="Roboto"/>
            </a:endParaRPr>
          </a:p>
          <a:p>
            <a:r>
              <a:rPr lang="en-US" dirty="0">
                <a:latin typeface="Roboto"/>
                <a:ea typeface="Roboto"/>
                <a:cs typeface="Roboto"/>
              </a:rPr>
              <a:t>Georgia Tech publishes public and FERPA-protected dashboards that may be helpful as you work on your Teach-Out-Plan. You can access the dashboards at the link below.</a:t>
            </a:r>
          </a:p>
          <a:p>
            <a:pPr marL="0" indent="0">
              <a:buNone/>
            </a:pPr>
            <a:r>
              <a:rPr lang="en-US" dirty="0">
                <a:latin typeface="Roboto"/>
                <a:ea typeface="Roboto"/>
                <a:cs typeface="Roboto"/>
              </a:rPr>
              <a:t>   </a:t>
            </a:r>
            <a:r>
              <a:rPr lang="en-US" dirty="0">
                <a:latin typeface="Roboto"/>
                <a:ea typeface="Roboto"/>
                <a:cs typeface="Roboto"/>
                <a:hlinkClick r:id="rId4"/>
              </a:rPr>
              <a:t>https://lite.gatech.edu/</a:t>
            </a:r>
            <a:r>
              <a:rPr lang="en-US" dirty="0">
                <a:latin typeface="Roboto"/>
                <a:ea typeface="Roboto"/>
                <a:cs typeface="Roboto"/>
              </a:rPr>
              <a:t>.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40CB7-1E29-9893-FCEB-9947FCBE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Develop Teach-Out Plan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E77D41-926C-FC64-5E87-E7BD9DD044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865853"/>
              </p:ext>
            </p:extLst>
          </p:nvPr>
        </p:nvGraphicFramePr>
        <p:xfrm>
          <a:off x="5638799" y="1035132"/>
          <a:ext cx="91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showAsIcon="1" r:id="rId5" imgW="914603" imgH="806585" progId="Word.Document.12">
                  <p:embed/>
                </p:oleObj>
              </mc:Choice>
              <mc:Fallback>
                <p:oleObj name="Document" showAsIcon="1" r:id="rId5" imgW="914603" imgH="806585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EE77D41-926C-FC64-5E87-E7BD9DD044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38799" y="1035132"/>
                        <a:ext cx="914400" cy="806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075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59972-1F46-BFF1-39C1-8E9ACED76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BFEB42-B100-51AF-78FB-5300B2746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Roboto"/>
                <a:ea typeface="Roboto"/>
                <a:cs typeface="Roboto"/>
              </a:rPr>
              <a:t>Seek approval of the Deactivation and Teach-Out Plan from the appropriate Institute Curriculum Committee (IUCC or IGCC)</a:t>
            </a:r>
          </a:p>
          <a:p>
            <a:r>
              <a:rPr lang="en-US" dirty="0">
                <a:latin typeface="Roboto"/>
                <a:ea typeface="Roboto"/>
                <a:cs typeface="Roboto"/>
              </a:rPr>
              <a:t>Seek approval from Faculty Senate</a:t>
            </a:r>
          </a:p>
          <a:p>
            <a:pPr marL="0" indent="0">
              <a:buNone/>
            </a:pPr>
            <a:endParaRPr lang="en-US" sz="2000" dirty="0">
              <a:latin typeface="Roboto"/>
              <a:ea typeface="Roboto"/>
              <a:cs typeface="Roboto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51EC2B-A4E3-FAEE-2F57-A13AAD138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/>
                <a:ea typeface="Roboto"/>
                <a:cs typeface="Roboto"/>
              </a:rPr>
              <a:t>3. Complete Internal Processes</a:t>
            </a:r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DA35E59-8993-C15E-337C-418C19A8E9A4}"/>
              </a:ext>
            </a:extLst>
          </p:cNvPr>
          <p:cNvSpPr txBox="1">
            <a:spLocks/>
          </p:cNvSpPr>
          <p:nvPr/>
        </p:nvSpPr>
        <p:spPr>
          <a:xfrm>
            <a:off x="380999" y="5441135"/>
            <a:ext cx="5636342" cy="1127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Amy Hodges</a:t>
            </a:r>
          </a:p>
          <a:p>
            <a:pPr marL="457200" lvl="1" indent="0">
              <a:buNone/>
            </a:pPr>
            <a:r>
              <a:rPr lang="en-US" sz="1600" dirty="0"/>
              <a:t>Assistant Registrar-Curriculum</a:t>
            </a:r>
          </a:p>
          <a:p>
            <a:pPr marL="457200" lvl="1" indent="0">
              <a:buNone/>
            </a:pPr>
            <a:r>
              <a:rPr lang="en-US" sz="1600" dirty="0"/>
              <a:t>amy.hodges@registrar.gatech.edu</a:t>
            </a:r>
          </a:p>
          <a:p>
            <a:pPr lvl="1"/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D575649-EF77-1C84-EB8D-24D1AB732039}"/>
              </a:ext>
            </a:extLst>
          </p:cNvPr>
          <p:cNvSpPr txBox="1">
            <a:spLocks/>
          </p:cNvSpPr>
          <p:nvPr/>
        </p:nvSpPr>
        <p:spPr>
          <a:xfrm>
            <a:off x="4703064" y="5440422"/>
            <a:ext cx="5636342" cy="1294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Natalie Brown</a:t>
            </a:r>
          </a:p>
          <a:p>
            <a:pPr marL="457200" lvl="1" indent="0">
              <a:buNone/>
            </a:pPr>
            <a:r>
              <a:rPr lang="en-US" sz="1600" dirty="0"/>
              <a:t>Business Analyst</a:t>
            </a:r>
          </a:p>
          <a:p>
            <a:pPr marL="457200" lvl="1" indent="0">
              <a:buNone/>
            </a:pPr>
            <a:r>
              <a:rPr lang="en-US" sz="1600" dirty="0"/>
              <a:t>natalie.brown@registrar.gatech.edu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81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38CE-EC2D-51F0-8869-5B0E3DBD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F4707D-1866-3F7A-46C5-596522BA9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5"/>
            <a:ext cx="11429999" cy="36514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OAE will submit the Deactivation request, including the Teach-Out Plan, to the USG.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Roboto"/>
              <a:ea typeface="Roboto"/>
              <a:cs typeface="Roboto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OAE will follow the SACSCOC Substantive Change Policy on Program Closure to submit the Teach-Out Plan to our institutional accreditor. 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Roboto"/>
              <a:ea typeface="Roboto"/>
              <a:cs typeface="Roboto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Roboto"/>
                <a:ea typeface="Roboto"/>
                <a:cs typeface="Roboto"/>
              </a:rPr>
              <a:t>OAE will communicate with leadership and program faculty on the status of the Teach-Out Plan and Program Closure.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023A1E-26C0-E159-9DEF-C8054801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Complete External Processes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23243A3-6C88-7C8E-FADD-742D57D9F8E5}"/>
              </a:ext>
            </a:extLst>
          </p:cNvPr>
          <p:cNvSpPr txBox="1">
            <a:spLocks/>
          </p:cNvSpPr>
          <p:nvPr/>
        </p:nvSpPr>
        <p:spPr>
          <a:xfrm>
            <a:off x="381000" y="3440031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9A115A7-6E9F-3388-90E8-5486068317F6}"/>
              </a:ext>
            </a:extLst>
          </p:cNvPr>
          <p:cNvSpPr txBox="1">
            <a:spLocks/>
          </p:cNvSpPr>
          <p:nvPr/>
        </p:nvSpPr>
        <p:spPr>
          <a:xfrm>
            <a:off x="6341808" y="5145390"/>
            <a:ext cx="5469192" cy="1511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/>
              <a:t>Lauren Farmer</a:t>
            </a:r>
          </a:p>
          <a:p>
            <a:pPr marL="457200" lvl="1" indent="0">
              <a:buNone/>
            </a:pPr>
            <a:r>
              <a:rPr lang="en-US" sz="1600"/>
              <a:t>Accreditation Manager and Interim SACSCOC Liaison</a:t>
            </a:r>
          </a:p>
          <a:p>
            <a:pPr marL="457200" lvl="1" indent="0">
              <a:buNone/>
            </a:pPr>
            <a:r>
              <a:rPr lang="en-US" sz="1600"/>
              <a:t>lauren.farmer@gatech.edu</a:t>
            </a:r>
          </a:p>
          <a:p>
            <a:pPr lvl="1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70A5264-1EB3-1CD5-ABF9-016F4634EDDB}"/>
              </a:ext>
            </a:extLst>
          </p:cNvPr>
          <p:cNvSpPr txBox="1">
            <a:spLocks/>
          </p:cNvSpPr>
          <p:nvPr/>
        </p:nvSpPr>
        <p:spPr>
          <a:xfrm>
            <a:off x="381000" y="5145390"/>
            <a:ext cx="5636342" cy="1511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b="0" kern="120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/>
              <a:t>Franz Reneau</a:t>
            </a:r>
          </a:p>
          <a:p>
            <a:pPr marL="457200" lvl="1" indent="0">
              <a:buNone/>
            </a:pPr>
            <a:r>
              <a:rPr lang="en-US" sz="1600"/>
              <a:t>Interim Associate Provost for Academic Effectiveness</a:t>
            </a:r>
          </a:p>
          <a:p>
            <a:pPr marL="457200" lvl="1" indent="0">
              <a:buNone/>
            </a:pPr>
            <a:r>
              <a:rPr lang="en-US" sz="1600"/>
              <a:t>franz.reneau@gatech.edu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687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7CF49E3CA3034B905EA9EAC1BEFF5B" ma:contentTypeVersion="15" ma:contentTypeDescription="Create a new document." ma:contentTypeScope="" ma:versionID="e3bdba0489bcf0c44f2ea79041d47782">
  <xsd:schema xmlns:xsd="http://www.w3.org/2001/XMLSchema" xmlns:xs="http://www.w3.org/2001/XMLSchema" xmlns:p="http://schemas.microsoft.com/office/2006/metadata/properties" xmlns:ns2="0d4e0842-4262-4d93-9217-e6082ad598f2" xmlns:ns3="3843dc87-6e8d-433b-8318-2e78ea0b348d" targetNamespace="http://schemas.microsoft.com/office/2006/metadata/properties" ma:root="true" ma:fieldsID="23a006b260538d2cc895ff216ba8dce1" ns2:_="" ns3:_="">
    <xsd:import namespace="0d4e0842-4262-4d93-9217-e6082ad598f2"/>
    <xsd:import namespace="3843dc87-6e8d-433b-8318-2e78ea0b34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e0842-4262-4d93-9217-e6082ad598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c2506c3-735d-4e70-aa79-204d06275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3dc87-6e8d-433b-8318-2e78ea0b348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6b02e65-2dc3-4f1e-a3ad-23ec6a19a96e}" ma:internalName="TaxCatchAll" ma:showField="CatchAllData" ma:web="3843dc87-6e8d-433b-8318-2e78ea0b34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43dc87-6e8d-433b-8318-2e78ea0b348d" xsi:nil="true"/>
    <lcf76f155ced4ddcb4097134ff3c332f xmlns="0d4e0842-4262-4d93-9217-e6082ad598f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420D42-1C85-4270-BF02-30B54180C8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e0842-4262-4d93-9217-e6082ad598f2"/>
    <ds:schemaRef ds:uri="3843dc87-6e8d-433b-8318-2e78ea0b34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6F82DF-EC15-401D-87D3-127EDE908F99}">
  <ds:schemaRefs>
    <ds:schemaRef ds:uri="http://schemas.microsoft.com/office/2006/metadata/properties"/>
    <ds:schemaRef ds:uri="http://schemas.microsoft.com/office/infopath/2007/PartnerControls"/>
    <ds:schemaRef ds:uri="3843dc87-6e8d-433b-8318-2e78ea0b348d"/>
    <ds:schemaRef ds:uri="0d4e0842-4262-4d93-9217-e6082ad598f2"/>
  </ds:schemaRefs>
</ds:datastoreItem>
</file>

<file path=customXml/itemProps3.xml><?xml version="1.0" encoding="utf-8"?>
<ds:datastoreItem xmlns:ds="http://schemas.openxmlformats.org/officeDocument/2006/customXml" ds:itemID="{475DEC7A-7EB1-4940-8F7B-D711266299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292</TotalTime>
  <Words>1013</Words>
  <Application>Microsoft Office PowerPoint</Application>
  <PresentationFormat>Widescreen</PresentationFormat>
  <Paragraphs>88</Paragraphs>
  <Slides>10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Aptos</vt:lpstr>
      <vt:lpstr>Roboto</vt:lpstr>
      <vt:lpstr>Calibri</vt:lpstr>
      <vt:lpstr>Title Page</vt:lpstr>
      <vt:lpstr>Dividers</vt:lpstr>
      <vt:lpstr>Content Page</vt:lpstr>
      <vt:lpstr>Microsoft Word Document</vt:lpstr>
      <vt:lpstr>Academic Program Deactivation/Closure Process</vt:lpstr>
      <vt:lpstr>When is program deactivation/closure needed?</vt:lpstr>
      <vt:lpstr>Definitions</vt:lpstr>
      <vt:lpstr>Definitions (continued)</vt:lpstr>
      <vt:lpstr>Process Overview (details on following slides)</vt:lpstr>
      <vt:lpstr>1. Complete internal Deactivation Form</vt:lpstr>
      <vt:lpstr>2. Develop Teach-Out Plan</vt:lpstr>
      <vt:lpstr>3. Complete Internal Processes</vt:lpstr>
      <vt:lpstr>4. Complete External Processes</vt:lpstr>
      <vt:lpstr>Questions?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Farmer, Lauren A</cp:lastModifiedBy>
  <cp:revision>87</cp:revision>
  <cp:lastPrinted>2025-10-13T14:20:11Z</cp:lastPrinted>
  <dcterms:created xsi:type="dcterms:W3CDTF">2022-08-24T13:02:54Z</dcterms:created>
  <dcterms:modified xsi:type="dcterms:W3CDTF">2026-05-07T14:16:35Z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0x010100E17CF49E3CA3034B905EA9EAC1BEFF5B</vt:lpwstr>
  </property>
</Properties>
</file>